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79095" autoAdjust="0"/>
  </p:normalViewPr>
  <p:slideViewPr>
    <p:cSldViewPr snapToGrid="0" snapToObjects="1">
      <p:cViewPr varScale="1">
        <p:scale>
          <a:sx n="76" d="100"/>
          <a:sy n="76" d="100"/>
        </p:scale>
        <p:origin x="8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79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4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35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47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06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15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70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382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79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20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7516B-1BC8-3942-BB36-EB4191D2BDB0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03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7840" y="670560"/>
            <a:ext cx="9735183" cy="3325707"/>
          </a:xfrm>
        </p:spPr>
        <p:txBody>
          <a:bodyPr>
            <a:normAutofit fontScale="90000"/>
          </a:bodyPr>
          <a:lstStyle/>
          <a:p>
            <a:pPr algn="ctr"/>
            <a:r>
              <a:rPr lang="vi-VN" b="1" dirty="0">
                <a:latin typeface="+mn-lt"/>
              </a:rPr>
              <a:t>CHẤN THƯƠNG VẾT THƯƠNG MẠCH MÁU</a:t>
            </a:r>
            <a:br>
              <a:rPr lang="vi-VN" b="1" dirty="0">
                <a:latin typeface="+mn-lt"/>
              </a:rPr>
            </a:br>
            <a:r>
              <a:rPr lang="vi-VN" b="1" dirty="0">
                <a:latin typeface="+mn-lt"/>
              </a:rPr>
              <a:t>THIẾU MÁU CHI CẤP TÍNH</a:t>
            </a:r>
            <a:endParaRPr lang="en-US" b="1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04355" y="4270587"/>
            <a:ext cx="6987645" cy="1388534"/>
          </a:xfrm>
        </p:spPr>
        <p:txBody>
          <a:bodyPr/>
          <a:lstStyle/>
          <a:p>
            <a:pPr algn="l"/>
            <a:r>
              <a:rPr lang="vi-VN" sz="2000" b="1" dirty="0"/>
              <a:t>BỘ MÔN PHẪU THUẬT LỒNG NGỰC-TIM MẠCH</a:t>
            </a:r>
          </a:p>
          <a:p>
            <a:pPr algn="l"/>
            <a:r>
              <a:rPr lang="vi-VN" sz="2000" b="1" dirty="0"/>
              <a:t>ĐỐI TƯỢNG: SINH VIÊN Y4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752090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>
                <a:latin typeface="+mn-lt"/>
              </a:rPr>
              <a:t>CHẨN ĐOÁN</a:t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VÙNG CỔ</a:t>
            </a:r>
            <a:br>
              <a:rPr lang="vi-VN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LÂM SÀNG</a:t>
            </a:r>
          </a:p>
          <a:p>
            <a:r>
              <a:rPr lang="vi-VN" b="1" dirty="0"/>
              <a:t>HÌNH ẢNH HỌC</a:t>
            </a:r>
            <a:endParaRPr lang="en-US" b="1" dirty="0"/>
          </a:p>
          <a:p>
            <a:pPr>
              <a:buFontTx/>
              <a:buChar char="-"/>
            </a:pPr>
            <a:r>
              <a:rPr lang="vi-VN" b="1" dirty="0"/>
              <a:t>Siêu âm: vị trí, tính chất thương tổn</a:t>
            </a:r>
          </a:p>
          <a:p>
            <a:pPr>
              <a:buFontTx/>
              <a:buChar char="-"/>
            </a:pPr>
            <a:r>
              <a:rPr lang="vi-VN" b="1" dirty="0"/>
              <a:t>CT scan</a:t>
            </a:r>
          </a:p>
        </p:txBody>
      </p:sp>
    </p:spTree>
    <p:extLst>
      <p:ext uri="{BB962C8B-B14F-4D97-AF65-F5344CB8AC3E}">
        <p14:creationId xmlns:p14="http://schemas.microsoft.com/office/powerpoint/2010/main" val="1610906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TỔN THƯƠNG MẠCH MÁU NỀN CỔ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Đa tổn thương mạch máu nền cổ và lồng ngực:</a:t>
            </a:r>
          </a:p>
          <a:p>
            <a:pPr marL="0" indent="0">
              <a:buNone/>
            </a:pPr>
            <a:r>
              <a:rPr lang="vi-VN" b="1" dirty="0"/>
              <a:t> - Đm dưới đòn, đm nách: 3%</a:t>
            </a:r>
          </a:p>
          <a:p>
            <a:pPr>
              <a:buFontTx/>
              <a:buChar char="-"/>
            </a:pPr>
            <a:r>
              <a:rPr lang="vi-VN" b="1" dirty="0"/>
              <a:t>Đm thân tay đầu 5%</a:t>
            </a:r>
          </a:p>
          <a:p>
            <a:pPr>
              <a:buFontTx/>
              <a:buChar char="-"/>
            </a:pPr>
            <a:r>
              <a:rPr lang="vi-VN" b="1" dirty="0"/>
              <a:t>80% bệnh nhân tử vong trước nhập viện liên quan đến tổn thương các mạch máu lớn vùng ngực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0759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THĂM KHÁM</a:t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NỀN CỔ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BỆNH SỬ:</a:t>
            </a:r>
          </a:p>
          <a:p>
            <a:pPr>
              <a:buFontTx/>
              <a:buChar char="-"/>
            </a:pPr>
            <a:r>
              <a:rPr lang="vi-VN" b="1" dirty="0"/>
              <a:t>Cơ chế tổn thương: tác nhân gây thương tổn</a:t>
            </a:r>
          </a:p>
          <a:p>
            <a:pPr>
              <a:buFontTx/>
              <a:buChar char="-"/>
            </a:pPr>
            <a:r>
              <a:rPr lang="vi-VN" b="1" dirty="0"/>
              <a:t>Tác nhân chấn thương </a:t>
            </a:r>
            <a:r>
              <a:rPr lang="vi-VN" b="1" dirty="0">
                <a:solidFill>
                  <a:srgbClr val="FF0000"/>
                </a:solidFill>
              </a:rPr>
              <a:t>trực tiếp hay gia tốc</a:t>
            </a:r>
          </a:p>
          <a:p>
            <a:pPr>
              <a:buFontTx/>
              <a:buChar char="-"/>
            </a:pPr>
            <a:r>
              <a:rPr lang="vi-VN" b="1" dirty="0"/>
              <a:t>Vị trí tổn thương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4353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THĂM KHÁM</a:t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NỀN CỔ</a:t>
            </a:r>
            <a:endParaRPr lang="en-US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vi-VN" sz="2400" b="1" dirty="0"/>
              <a:t>DẤU HIỆU CỨNG:</a:t>
            </a:r>
          </a:p>
          <a:p>
            <a:pPr>
              <a:buFontTx/>
              <a:buChar char="-"/>
            </a:pPr>
            <a:r>
              <a:rPr lang="vi-VN" sz="2400" b="1" dirty="0"/>
              <a:t>Mất máu khối lượng lớn</a:t>
            </a:r>
          </a:p>
          <a:p>
            <a:pPr>
              <a:buFontTx/>
              <a:buChar char="-"/>
            </a:pPr>
            <a:r>
              <a:rPr lang="vi-VN" sz="2400" b="1" dirty="0"/>
              <a:t>Sốc hoặc dấu hiệu thiếu máu trầm trọng</a:t>
            </a:r>
          </a:p>
          <a:p>
            <a:pPr>
              <a:buFontTx/>
              <a:buChar char="-"/>
            </a:pPr>
            <a:r>
              <a:rPr lang="vi-VN" sz="2400" b="1" dirty="0"/>
              <a:t>Khối máu tụ tiến triễn nhanh</a:t>
            </a:r>
          </a:p>
          <a:p>
            <a:pPr>
              <a:buFontTx/>
              <a:buChar char="-"/>
            </a:pPr>
            <a:r>
              <a:rPr lang="vi-VN" sz="2400" b="1" dirty="0"/>
              <a:t>Mất mạch, hoặc mạch yếu dần</a:t>
            </a:r>
          </a:p>
          <a:p>
            <a:pPr>
              <a:buFontTx/>
              <a:buChar char="-"/>
            </a:pPr>
            <a:endParaRPr lang="en-US" sz="2400" b="1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vi-VN" sz="2400" b="1" dirty="0"/>
              <a:t>DẤU BIỆU MỀM</a:t>
            </a:r>
            <a:endParaRPr lang="en-US" sz="2400" b="1" dirty="0"/>
          </a:p>
          <a:p>
            <a:pPr>
              <a:buFontTx/>
              <a:buChar char="-"/>
            </a:pPr>
            <a:r>
              <a:rPr lang="vi-VN" sz="2400" b="1" dirty="0"/>
              <a:t>Khối máu tụ khu trú và ổn định</a:t>
            </a:r>
          </a:p>
          <a:p>
            <a:pPr>
              <a:buFontTx/>
              <a:buChar char="-"/>
            </a:pPr>
            <a:r>
              <a:rPr lang="vi-VN" sz="2400" b="1" dirty="0"/>
              <a:t>Chảy máu rỉ rae</a:t>
            </a:r>
          </a:p>
          <a:p>
            <a:pPr>
              <a:buFontTx/>
              <a:buChar char="-"/>
            </a:pPr>
            <a:r>
              <a:rPr lang="vi-VN" sz="2400" b="1" dirty="0"/>
              <a:t>Thay đổi huyết động nhẹ</a:t>
            </a:r>
          </a:p>
          <a:p>
            <a:pPr>
              <a:buFontTx/>
              <a:buChar char="-"/>
            </a:pPr>
            <a:r>
              <a:rPr lang="vi-VN" sz="2400" b="1" dirty="0"/>
              <a:t>Vị trí thương gần các mạch máu lớn</a:t>
            </a:r>
          </a:p>
          <a:p>
            <a:pPr>
              <a:buFontTx/>
              <a:buChar char="-"/>
            </a:pPr>
            <a:r>
              <a:rPr lang="vi-VN" sz="2400" b="1" dirty="0"/>
              <a:t>Chấn thương vùng thượng đòn</a:t>
            </a:r>
          </a:p>
        </p:txBody>
      </p:sp>
    </p:spTree>
    <p:extLst>
      <p:ext uri="{BB962C8B-B14F-4D97-AF65-F5344CB8AC3E}">
        <p14:creationId xmlns:p14="http://schemas.microsoft.com/office/powerpoint/2010/main" val="865685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CHẨN ĐOÁN</a:t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NỀN CỔ</a:t>
            </a:r>
            <a:endParaRPr lang="en-US" b="1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vi-VN" sz="2400" b="1" dirty="0"/>
              <a:t>XQUANG NGỰC THẢNG</a:t>
            </a:r>
          </a:p>
          <a:p>
            <a:pPr>
              <a:buFontTx/>
              <a:buChar char="-"/>
            </a:pPr>
            <a:r>
              <a:rPr lang="vi-VN" sz="2400" b="1" dirty="0"/>
              <a:t>Tràn máu màng phổi, tràn khí màng phổi</a:t>
            </a:r>
          </a:p>
          <a:p>
            <a:pPr>
              <a:buFontTx/>
              <a:buChar char="-"/>
            </a:pPr>
            <a:r>
              <a:rPr lang="vi-VN" sz="2400" b="1" dirty="0"/>
              <a:t>Trung thất giãn rộng</a:t>
            </a:r>
          </a:p>
          <a:p>
            <a:pPr>
              <a:buFontTx/>
              <a:buChar char="-"/>
            </a:pPr>
            <a:r>
              <a:rPr lang="vi-VN" sz="2400" b="1" dirty="0"/>
              <a:t>Mất bờ ngoài cung đmc</a:t>
            </a:r>
          </a:p>
          <a:p>
            <a:pPr>
              <a:buFontTx/>
              <a:buChar char="-"/>
            </a:pPr>
            <a:r>
              <a:rPr lang="vi-VN" sz="2400" b="1" dirty="0"/>
              <a:t>Dị vật, xương gãy</a:t>
            </a:r>
          </a:p>
          <a:p>
            <a:endParaRPr lang="en-US" sz="2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vi-VN" sz="2400" b="1" dirty="0"/>
              <a:t>SIÊU ÂM</a:t>
            </a:r>
          </a:p>
          <a:p>
            <a:r>
              <a:rPr lang="vi-VN" sz="2400" b="1" dirty="0"/>
              <a:t>CT SCAN</a:t>
            </a:r>
          </a:p>
          <a:p>
            <a:r>
              <a:rPr lang="vi-VN" sz="2400" b="1" dirty="0"/>
              <a:t>ANGIOGRAPHY</a:t>
            </a:r>
          </a:p>
          <a:p>
            <a:endParaRPr lang="vi-VN" sz="2400" b="1" dirty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75441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TỔN THƯƠNG MẠCH MÁU CHI TRÊN</a:t>
            </a:r>
            <a:endParaRPr lang="en-US" b="1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Đứng hàng tứ 2 trong tổn thương mạch máu cơ thể</a:t>
            </a:r>
          </a:p>
          <a:p>
            <a:r>
              <a:rPr lang="vi-VN" b="1" dirty="0"/>
              <a:t>Chiếm hơn 50% các trường hợp tổn thương mạch máu</a:t>
            </a:r>
          </a:p>
          <a:p>
            <a:r>
              <a:rPr lang="vi-VN" b="1" dirty="0"/>
              <a:t>Tỉ lệ đoạn chi trên 50% nếu không được điều trị thích hợp</a:t>
            </a:r>
          </a:p>
          <a:p>
            <a:r>
              <a:rPr lang="vi-VN" b="1" dirty="0"/>
              <a:t>Tổn thương kèm theo: gãy xương đòn, trật khớp vai, trật khớp khuỷu, gãy xương cánh-cẳng tay.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71113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THĂM KHÁM</a:t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CHI TRÊN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vi-VN" sz="2400" b="1" dirty="0"/>
              <a:t>BỆNH SỬ:</a:t>
            </a:r>
          </a:p>
          <a:p>
            <a:pPr>
              <a:buFontTx/>
              <a:buChar char="-"/>
            </a:pPr>
            <a:r>
              <a:rPr lang="vi-VN" sz="2400" b="1" dirty="0"/>
              <a:t>Cơ chế tổn thương</a:t>
            </a:r>
          </a:p>
          <a:p>
            <a:pPr>
              <a:buFontTx/>
              <a:buChar char="-"/>
            </a:pPr>
            <a:r>
              <a:rPr lang="vi-VN" sz="2400" b="1" dirty="0"/>
              <a:t>Thời điểm xảy ra thương tổn</a:t>
            </a:r>
          </a:p>
          <a:p>
            <a:pPr>
              <a:buFontTx/>
              <a:buChar char="-"/>
            </a:pPr>
            <a:r>
              <a:rPr lang="vi-VN" sz="2400" b="1" dirty="0"/>
              <a:t>Chú ý: những triệu chứng do tổn thương thần kinh</a:t>
            </a:r>
            <a:endParaRPr lang="en-US" sz="24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vi-VN" sz="2400" b="1" dirty="0"/>
              <a:t>CHẨN ĐOÁN</a:t>
            </a:r>
          </a:p>
          <a:p>
            <a:pPr>
              <a:buFontTx/>
              <a:buChar char="-"/>
            </a:pPr>
            <a:r>
              <a:rPr lang="vi-VN" sz="2400" b="1" dirty="0"/>
              <a:t>Dấu hiệu cứng, dấu hiệu mềm</a:t>
            </a:r>
          </a:p>
          <a:p>
            <a:pPr>
              <a:buFontTx/>
              <a:buChar char="-"/>
            </a:pPr>
            <a:r>
              <a:rPr lang="vi-VN" sz="2400" b="1" dirty="0"/>
              <a:t>Siêu âm doppler</a:t>
            </a:r>
          </a:p>
          <a:p>
            <a:pPr>
              <a:buFontTx/>
              <a:buChar char="-"/>
            </a:pPr>
            <a:r>
              <a:rPr lang="vi-VN" sz="2400" b="1" dirty="0"/>
              <a:t>MSCTA</a:t>
            </a:r>
          </a:p>
          <a:p>
            <a:pPr>
              <a:buFontTx/>
              <a:buChar char="-"/>
            </a:pPr>
            <a:r>
              <a:rPr lang="vi-VN" sz="2400" b="1" dirty="0"/>
              <a:t>Angiogrphy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4810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dirty="0">
                <a:latin typeface="+mn-lt"/>
              </a:rPr>
              <a:t>TỔN THƯƠNG MẠCH MÁU CHI DƯỚI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Nguyên nhân chủ yếu tại nạn sinh hoạt, TNGT.</a:t>
            </a:r>
          </a:p>
          <a:p>
            <a:r>
              <a:rPr lang="vi-VN" b="1" dirty="0"/>
              <a:t>Thương tổn mạch máu thường tương ứng với loại xương gãy</a:t>
            </a:r>
          </a:p>
          <a:p>
            <a:r>
              <a:rPr lang="vi-VN" b="1" dirty="0"/>
              <a:t>Cơ chế tổn thương: chấn thương=vết thương.</a:t>
            </a:r>
          </a:p>
          <a:p>
            <a:r>
              <a:rPr lang="vi-VN" b="1" dirty="0"/>
              <a:t>Vết thương mạch máu có thể gây cả mất máu lẫn thiếu máu chi. </a:t>
            </a:r>
          </a:p>
          <a:p>
            <a:r>
              <a:rPr lang="vi-VN" b="1" dirty="0">
                <a:solidFill>
                  <a:srgbClr val="FF0000"/>
                </a:solidFill>
              </a:rPr>
              <a:t>Tổn thương không hồi phục sau 6h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99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sz="4000" b="1" dirty="0">
                <a:latin typeface="+mn-lt"/>
              </a:rPr>
              <a:t>THĂM KHÁM</a:t>
            </a:r>
            <a:br>
              <a:rPr lang="en-US" sz="4000" b="1" dirty="0">
                <a:latin typeface="+mn-lt"/>
              </a:rPr>
            </a:br>
            <a:r>
              <a:rPr lang="vi-VN" sz="4000" b="1" dirty="0">
                <a:latin typeface="+mn-lt"/>
              </a:rPr>
              <a:t>TỔN THƯƠNG MẠCH MÁU CHI DƯỚI</a:t>
            </a:r>
            <a:endParaRPr lang="en-US" sz="40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vi-VN" sz="2400" b="1" dirty="0"/>
              <a:t>BỆNH SỬ</a:t>
            </a:r>
          </a:p>
          <a:p>
            <a:pPr>
              <a:buFontTx/>
              <a:buChar char="-"/>
            </a:pPr>
            <a:r>
              <a:rPr lang="vi-VN" sz="2400" b="1" dirty="0"/>
              <a:t>Cơ chế, tác nhân gây tổn thương</a:t>
            </a:r>
          </a:p>
          <a:p>
            <a:pPr>
              <a:buFontTx/>
              <a:buChar char="-"/>
            </a:pPr>
            <a:r>
              <a:rPr lang="vi-VN" sz="2400" b="1" dirty="0"/>
              <a:t>Thời điểm </a:t>
            </a:r>
          </a:p>
          <a:p>
            <a:pPr>
              <a:buFontTx/>
              <a:buChar char="-"/>
            </a:pPr>
            <a:r>
              <a:rPr lang="vi-VN" sz="2400" b="1" dirty="0"/>
              <a:t>Thương tổn xương, thần kinh kèm theo</a:t>
            </a:r>
          </a:p>
          <a:p>
            <a:pPr>
              <a:buFontTx/>
              <a:buChar char="-"/>
            </a:pPr>
            <a:r>
              <a:rPr lang="vi-VN" sz="2400" b="1" dirty="0"/>
              <a:t>Triệu chứng thiếu máu chi</a:t>
            </a:r>
          </a:p>
          <a:p>
            <a:pPr>
              <a:buFontTx/>
              <a:buChar char="-"/>
            </a:pPr>
            <a:endParaRPr lang="en-US" sz="24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92978" y="1825625"/>
            <a:ext cx="4895056" cy="3124200"/>
          </a:xfrm>
        </p:spPr>
        <p:txBody>
          <a:bodyPr>
            <a:noAutofit/>
          </a:bodyPr>
          <a:lstStyle/>
          <a:p>
            <a:r>
              <a:rPr lang="vi-VN" sz="2400" b="1" dirty="0"/>
              <a:t>DẤU HIỆU LÂM SÀNG</a:t>
            </a:r>
          </a:p>
          <a:p>
            <a:pPr>
              <a:buFontTx/>
              <a:buChar char="-"/>
            </a:pPr>
            <a:r>
              <a:rPr lang="vi-VN" sz="2400" b="1" dirty="0"/>
              <a:t>Dấu hiệu cứng, dấu hiệu mềm</a:t>
            </a:r>
          </a:p>
          <a:p>
            <a:pPr>
              <a:buFontTx/>
              <a:buChar char="-"/>
            </a:pPr>
            <a:r>
              <a:rPr lang="vi-VN" sz="2400" b="1" dirty="0"/>
              <a:t>Thiếu máu chi 6P</a:t>
            </a:r>
          </a:p>
          <a:p>
            <a:pPr>
              <a:buFont typeface="Arial" charset="0"/>
              <a:buChar char="•"/>
            </a:pPr>
            <a:r>
              <a:rPr lang="vi-VN" sz="2400" b="1" dirty="0"/>
              <a:t>HÌNH ẢNH HỌC</a:t>
            </a:r>
          </a:p>
          <a:p>
            <a:pPr>
              <a:buFontTx/>
              <a:buChar char="-"/>
            </a:pPr>
            <a:r>
              <a:rPr lang="vi-VN" sz="2400" b="1" dirty="0"/>
              <a:t>Siêu âm Doppler: khó khăn trong TH đa tổn thương.</a:t>
            </a:r>
          </a:p>
          <a:p>
            <a:pPr>
              <a:buFontTx/>
              <a:buChar char="-"/>
            </a:pPr>
            <a:r>
              <a:rPr lang="vi-VN" sz="2400" b="1" dirty="0"/>
              <a:t>MSCTA</a:t>
            </a:r>
          </a:p>
          <a:p>
            <a:pPr>
              <a:buFontTx/>
              <a:buChar char="-"/>
            </a:pPr>
            <a:endParaRPr lang="vi-VN" sz="2400" b="1" dirty="0"/>
          </a:p>
          <a:p>
            <a:pPr>
              <a:buFontTx/>
              <a:buChar char="-"/>
            </a:pPr>
            <a:endParaRPr lang="vi-VN" sz="2400" b="1" dirty="0"/>
          </a:p>
          <a:p>
            <a:pPr marL="0" indent="0"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25274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sz="4000" b="1" dirty="0">
                <a:latin typeface="+mn-lt"/>
              </a:rPr>
              <a:t>TỔN THƯƠNG MẠCH MÁU NGỰC-BỤNG</a:t>
            </a:r>
            <a:endParaRPr lang="en-US" sz="40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Trên 25% chấn thương vùng bụng có tổn thương máu máu lớn kèm theo</a:t>
            </a:r>
          </a:p>
          <a:p>
            <a:r>
              <a:rPr lang="vi-VN" b="1" dirty="0"/>
              <a:t>15% các trường hợp là vết thương hoả khí</a:t>
            </a:r>
          </a:p>
          <a:p>
            <a:r>
              <a:rPr lang="vi-VN" b="1" dirty="0"/>
              <a:t>Chấn thương giá tốc</a:t>
            </a:r>
          </a:p>
          <a:p>
            <a:r>
              <a:rPr lang="vi-VN" b="1" dirty="0"/>
              <a:t>Thương tổn thường gặp: Đm chủ bụng, đm thận, đm mạc treo tràng trên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62721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MỤC TIÊU HỌC TẬP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570530" cy="3124201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vi-VN" b="1" dirty="0"/>
              <a:t>Thăm khám được bệnh nhân tổn thương mạch máu.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vi-VN" b="1" dirty="0"/>
              <a:t>Xác định được tình trạng thiếu máu chi cấp tính.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vi-VN" b="1" dirty="0"/>
              <a:t>Chẩn đoán và xử trí bước đầu bệnh nhân tổn thương mạch máu.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394385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>
                <a:latin typeface="+mn-lt"/>
              </a:rPr>
              <a:t>THĂM KHÁM</a:t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NGỰC-BỤNG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6643" y="1910995"/>
            <a:ext cx="10018713" cy="3124201"/>
          </a:xfrm>
        </p:spPr>
        <p:txBody>
          <a:bodyPr>
            <a:noAutofit/>
          </a:bodyPr>
          <a:lstStyle/>
          <a:p>
            <a:r>
              <a:rPr lang="vi-VN" sz="2400" b="1" dirty="0"/>
              <a:t>BỆNH SỬ:</a:t>
            </a:r>
          </a:p>
          <a:p>
            <a:pPr>
              <a:buFontTx/>
              <a:buChar char="-"/>
            </a:pPr>
            <a:r>
              <a:rPr lang="vi-VN" sz="2400" b="1" dirty="0"/>
              <a:t>Tình trạng nặng ngay khi tiếp nhận bệnh nhân: khó khái thác bệnh sử</a:t>
            </a:r>
          </a:p>
          <a:p>
            <a:pPr>
              <a:buFontTx/>
              <a:buChar char="-"/>
            </a:pPr>
            <a:r>
              <a:rPr lang="vi-VN" sz="2400" b="1" dirty="0"/>
              <a:t>Nếu bn ổn định: </a:t>
            </a:r>
          </a:p>
          <a:p>
            <a:pPr>
              <a:buFont typeface="Wingdings" charset="2"/>
              <a:buChar char="§"/>
            </a:pPr>
            <a:r>
              <a:rPr lang="vi-VN" sz="2400" b="1" dirty="0"/>
              <a:t>Cơ chế chấn thương, thời điểm</a:t>
            </a:r>
          </a:p>
          <a:p>
            <a:pPr>
              <a:buFont typeface="Wingdings" charset="2"/>
              <a:buChar char="§"/>
            </a:pPr>
            <a:r>
              <a:rPr lang="vi-VN" sz="2400" b="1" dirty="0"/>
              <a:t>Thương tổn kèm theo, dấu hiệu thiếu máu tạng, tiểu máu, </a:t>
            </a:r>
          </a:p>
          <a:p>
            <a:pPr marL="0" indent="0">
              <a:buNone/>
            </a:pPr>
            <a:r>
              <a:rPr lang="vi-VN" sz="2400" b="1" dirty="0"/>
              <a:t>- Chú ý sự tiến triễn các thương tổn: đau bụng tăng, mất máu tiếp tục, </a:t>
            </a:r>
          </a:p>
          <a:p>
            <a:pPr>
              <a:buFontTx/>
              <a:buChar char="-"/>
            </a:pPr>
            <a:endParaRPr lang="vi-VN" sz="2400" b="1" dirty="0"/>
          </a:p>
          <a:p>
            <a:pPr>
              <a:buFontTx/>
              <a:buChar char="-"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868649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>
                <a:latin typeface="+mn-lt"/>
              </a:rPr>
              <a:t>CHẨN ĐOÁN</a:t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NGỰC-BỤNG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ĐÁNH GIÁ LÂM SÀNG</a:t>
            </a:r>
          </a:p>
          <a:p>
            <a:r>
              <a:rPr lang="vi-VN" b="1" dirty="0"/>
              <a:t>HÌNH ẢNH HỌC:</a:t>
            </a:r>
          </a:p>
          <a:p>
            <a:pPr>
              <a:buFontTx/>
              <a:buChar char="-"/>
            </a:pPr>
            <a:r>
              <a:rPr lang="vi-VN" b="1" dirty="0"/>
              <a:t>Siêu âm bụng:  nhanh chóng, tiện dụng, giá trị, thực hiện nhiều lần</a:t>
            </a:r>
          </a:p>
          <a:p>
            <a:pPr>
              <a:buFontTx/>
              <a:buChar char="-"/>
            </a:pPr>
            <a:r>
              <a:rPr lang="vi-VN" b="1" dirty="0"/>
              <a:t>CT scan: vị trí, tính chất thương tổn, cơ quan lân cận</a:t>
            </a:r>
          </a:p>
          <a:p>
            <a:pPr>
              <a:buFontTx/>
              <a:buChar char="-"/>
            </a:pPr>
            <a:r>
              <a:rPr lang="vi-VN" b="1" dirty="0"/>
              <a:t>Angiography: ít sử dụng trong tổn thương MM vùng bụng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511945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274320"/>
            <a:ext cx="10018713" cy="1752599"/>
          </a:xfrm>
        </p:spPr>
        <p:txBody>
          <a:bodyPr>
            <a:normAutofit/>
          </a:bodyPr>
          <a:lstStyle/>
          <a:p>
            <a:pPr algn="ctr"/>
            <a:r>
              <a:rPr lang="vi-VN" b="1" dirty="0">
                <a:latin typeface="+mn-lt"/>
              </a:rPr>
              <a:t>CHUẨN BỊ BỆNH NHÂN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vi-VN" b="1" dirty="0"/>
              <a:t>Sơ cứu ngay sau tổn thương</a:t>
            </a:r>
          </a:p>
          <a:p>
            <a:pPr>
              <a:buFontTx/>
              <a:buChar char="-"/>
            </a:pPr>
            <a:r>
              <a:rPr lang="vi-VN" b="1" dirty="0"/>
              <a:t>Băng ép cầm máu.</a:t>
            </a:r>
          </a:p>
          <a:p>
            <a:pPr>
              <a:buFontTx/>
              <a:buChar char="-"/>
            </a:pPr>
            <a:r>
              <a:rPr lang="vi-VN" b="1" dirty="0"/>
              <a:t>Chèn gạc cầm máu.</a:t>
            </a:r>
          </a:p>
          <a:p>
            <a:pPr>
              <a:buFontTx/>
              <a:buChar char="-"/>
            </a:pPr>
            <a:r>
              <a:rPr lang="vi-VN" b="1" dirty="0"/>
              <a:t>Garo.</a:t>
            </a:r>
          </a:p>
          <a:p>
            <a:pPr>
              <a:buFontTx/>
              <a:buChar char="-"/>
            </a:pPr>
            <a:r>
              <a:rPr lang="vi-VN" b="1" dirty="0"/>
              <a:t>Thắt mạch cầm máu.</a:t>
            </a:r>
          </a:p>
          <a:p>
            <a:pPr>
              <a:buFont typeface="Arial" charset="0"/>
              <a:buChar char="•"/>
            </a:pPr>
            <a:r>
              <a:rPr lang="vi-VN" b="1" dirty="0"/>
              <a:t>Hổ trợ:</a:t>
            </a:r>
          </a:p>
          <a:p>
            <a:pPr>
              <a:buFontTx/>
              <a:buChar char="-"/>
            </a:pPr>
            <a:r>
              <a:rPr lang="vi-VN" b="1" dirty="0"/>
              <a:t>Giảm đau, kháng sinh, phòng uốc ván.</a:t>
            </a:r>
          </a:p>
          <a:p>
            <a:pPr>
              <a:buFontTx/>
              <a:buChar char="-"/>
            </a:pPr>
            <a:r>
              <a:rPr lang="vi-VN" b="1" dirty="0"/>
              <a:t>Hồi sức chống sốc.</a:t>
            </a:r>
          </a:p>
          <a:p>
            <a:pPr>
              <a:buFontTx/>
              <a:buChar char="-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013841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b="1" dirty="0">
                <a:latin typeface="+mn-lt"/>
              </a:rPr>
              <a:t>ĐIỀU TRỊ</a:t>
            </a:r>
            <a:br>
              <a:rPr lang="vi-VN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NGUYÊN TẮC: </a:t>
            </a:r>
          </a:p>
          <a:p>
            <a:pPr>
              <a:buFontTx/>
              <a:buChar char="-"/>
            </a:pPr>
            <a:r>
              <a:rPr lang="vi-VN" b="1" dirty="0"/>
              <a:t>CỐ GẮNG PHỤC HỒI LƯU THÔNG MẠCH MÁU SỚM.</a:t>
            </a:r>
          </a:p>
          <a:p>
            <a:pPr>
              <a:buFontTx/>
              <a:buChar char="-"/>
            </a:pPr>
            <a:r>
              <a:rPr lang="vi-VN" b="1" dirty="0"/>
              <a:t>BẢO TỒN CƠ QUAN TỐI ĐA.</a:t>
            </a:r>
          </a:p>
          <a:p>
            <a:pPr>
              <a:buFontTx/>
              <a:buChar char="-"/>
            </a:pPr>
            <a:r>
              <a:rPr lang="vi-VN" b="1" dirty="0"/>
              <a:t>PHÒNG NGỪA BC TÁI TƯỚI MÁU.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3380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228600"/>
            <a:ext cx="10018713" cy="1752599"/>
          </a:xfrm>
        </p:spPr>
        <p:txBody>
          <a:bodyPr/>
          <a:lstStyle/>
          <a:p>
            <a:r>
              <a:rPr lang="vi-VN" b="1" dirty="0">
                <a:latin typeface="+mn-lt"/>
              </a:rPr>
              <a:t>ĐIỀU TRỊ PHẪU THUẬT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2" y="1773618"/>
            <a:ext cx="5578640" cy="4154216"/>
          </a:xfrm>
        </p:spPr>
        <p:txBody>
          <a:bodyPr>
            <a:normAutofit lnSpcReduction="10000"/>
          </a:bodyPr>
          <a:lstStyle/>
          <a:p>
            <a:r>
              <a:rPr lang="vi-VN" b="1" dirty="0"/>
              <a:t>TỔN THƯƠNG MẠCH MÁU VÙNG CỔ</a:t>
            </a:r>
          </a:p>
          <a:p>
            <a:pPr>
              <a:buFontTx/>
              <a:buChar char="-"/>
            </a:pPr>
            <a:r>
              <a:rPr lang="vi-VN" b="1" dirty="0"/>
              <a:t>Bảo tồn đường thở.</a:t>
            </a:r>
          </a:p>
          <a:p>
            <a:pPr>
              <a:buFontTx/>
              <a:buChar char="-"/>
            </a:pPr>
            <a:r>
              <a:rPr lang="vi-VN" b="1" dirty="0">
                <a:solidFill>
                  <a:srgbClr val="FF0000"/>
                </a:solidFill>
              </a:rPr>
              <a:t>Phẫu thuật cấp cứu tối khẩn.</a:t>
            </a:r>
          </a:p>
          <a:p>
            <a:pPr>
              <a:buFontTx/>
              <a:buChar char="-"/>
            </a:pPr>
            <a:r>
              <a:rPr lang="vi-VN" b="1" dirty="0"/>
              <a:t>Di chuyển BN an toàn.</a:t>
            </a:r>
          </a:p>
          <a:p>
            <a:pPr>
              <a:buFontTx/>
              <a:buChar char="-"/>
            </a:pPr>
            <a:r>
              <a:rPr lang="vi-VN" b="1" dirty="0"/>
              <a:t>Phẫu thuật: kiểm soát đầu gần, bộc lộ và sữa chữa</a:t>
            </a:r>
          </a:p>
          <a:p>
            <a:pPr>
              <a:buFontTx/>
              <a:buChar char="-"/>
            </a:pPr>
            <a:r>
              <a:rPr lang="vi-VN" b="1" dirty="0"/>
              <a:t>Đánh giá tổn thương đi kèm: TM, TK</a:t>
            </a:r>
          </a:p>
          <a:p>
            <a:pPr>
              <a:buFontTx/>
              <a:buChar char="-"/>
            </a:pP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2688" y="1224241"/>
            <a:ext cx="2260600" cy="284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4688" y="4069041"/>
            <a:ext cx="27686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4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7342" y="-14990"/>
            <a:ext cx="10018713" cy="826552"/>
          </a:xfrm>
        </p:spPr>
        <p:txBody>
          <a:bodyPr/>
          <a:lstStyle/>
          <a:p>
            <a:r>
              <a:rPr lang="vi-VN" b="1" dirty="0">
                <a:latin typeface="Arial" charset="0"/>
                <a:ea typeface="Arial" charset="0"/>
                <a:cs typeface="Arial" charset="0"/>
              </a:rPr>
              <a:t>ĐIỀU TRỊ PHẪU THUẬT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3233" y="826552"/>
            <a:ext cx="5273841" cy="3102524"/>
          </a:xfrm>
        </p:spPr>
        <p:txBody>
          <a:bodyPr>
            <a:noAutofit/>
          </a:bodyPr>
          <a:lstStyle/>
          <a:p>
            <a:r>
              <a:rPr lang="vi-VN" sz="2400" b="1" dirty="0"/>
              <a:t>TỔN THƯƠNG MẠCH MÁU NỀN CỔ</a:t>
            </a:r>
          </a:p>
          <a:p>
            <a:pPr>
              <a:buFontTx/>
              <a:buChar char="-"/>
            </a:pPr>
            <a:r>
              <a:rPr lang="vi-VN" sz="2400" b="1" dirty="0">
                <a:solidFill>
                  <a:srgbClr val="FF0000"/>
                </a:solidFill>
              </a:rPr>
              <a:t>Kiểm soát đường thở.</a:t>
            </a:r>
          </a:p>
          <a:p>
            <a:pPr>
              <a:buFontTx/>
              <a:buChar char="-"/>
            </a:pPr>
            <a:r>
              <a:rPr lang="vi-VN" sz="2400" b="1" dirty="0"/>
              <a:t>Bồi hoàn thể tích tuần hoàn, duy trì huyết động.</a:t>
            </a:r>
          </a:p>
          <a:p>
            <a:pPr>
              <a:buFontTx/>
              <a:buChar char="-"/>
            </a:pPr>
            <a:r>
              <a:rPr lang="vi-VN" sz="2400" b="1" dirty="0"/>
              <a:t>Kiểm soát mất máu.</a:t>
            </a:r>
          </a:p>
          <a:p>
            <a:pPr>
              <a:buFontTx/>
              <a:buChar char="-"/>
            </a:pPr>
            <a:r>
              <a:rPr lang="vi-VN" sz="2400" b="1" dirty="0"/>
              <a:t>Phẫu thuật </a:t>
            </a:r>
            <a:r>
              <a:rPr lang="vi-VN" sz="2400" b="1" dirty="0">
                <a:solidFill>
                  <a:srgbClr val="FF0000"/>
                </a:solidFill>
              </a:rPr>
              <a:t>khi điều kiện Bn cho phép</a:t>
            </a:r>
          </a:p>
          <a:p>
            <a:pPr>
              <a:buFontTx/>
              <a:buChar char="-"/>
            </a:pPr>
            <a:r>
              <a:rPr lang="vi-VN" sz="2400" b="1" dirty="0"/>
              <a:t>Phẫu thuật: phẫu trường rộng, rõ, phối hợp các CK, </a:t>
            </a:r>
          </a:p>
          <a:p>
            <a:pPr>
              <a:buFontTx/>
              <a:buChar char="-"/>
            </a:pPr>
            <a:r>
              <a:rPr lang="vi-VN" sz="2400" b="1" dirty="0"/>
              <a:t>Kỹ thuật: cắt nối, khâu cột, tạo hình, vật liệu thay thế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256" y="1107814"/>
            <a:ext cx="2476500" cy="254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356" y="4128883"/>
            <a:ext cx="3416300" cy="2006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322803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dirty="0">
                <a:latin typeface="+mn-lt"/>
              </a:rPr>
              <a:t>TỔN THƯƠNG MẠCH MÁU NỀN CỔ</a:t>
            </a:r>
            <a:br>
              <a:rPr lang="en-US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174" y="1292038"/>
            <a:ext cx="2476500" cy="2552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787" y="1292038"/>
            <a:ext cx="3390900" cy="2260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6174" y="4288491"/>
            <a:ext cx="2082800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0935" y="4117041"/>
            <a:ext cx="50546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1056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3287" y="143582"/>
            <a:ext cx="10018713" cy="1359442"/>
          </a:xfrm>
        </p:spPr>
        <p:txBody>
          <a:bodyPr/>
          <a:lstStyle/>
          <a:p>
            <a:r>
              <a:rPr lang="vi-VN" b="1" dirty="0">
                <a:latin typeface="+mn-lt"/>
              </a:rPr>
              <a:t>ĐIỀU TRỊ PHẪU THUẬT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476" y="1577975"/>
            <a:ext cx="6419469" cy="2920891"/>
          </a:xfrm>
        </p:spPr>
        <p:txBody>
          <a:bodyPr>
            <a:noAutofit/>
          </a:bodyPr>
          <a:lstStyle/>
          <a:p>
            <a:r>
              <a:rPr lang="vi-VN" sz="2400" b="1" dirty="0"/>
              <a:t>TỔN THƯƠNG MẠCH MÁU CHI TRÊN</a:t>
            </a:r>
          </a:p>
          <a:p>
            <a:pPr>
              <a:buFontTx/>
              <a:buChar char="-"/>
            </a:pPr>
            <a:r>
              <a:rPr lang="vi-VN" sz="2400" b="1" dirty="0"/>
              <a:t>Phẫu thuật khi điều kiện BN cho phép.</a:t>
            </a:r>
          </a:p>
          <a:p>
            <a:pPr>
              <a:buFontTx/>
              <a:buChar char="-"/>
            </a:pPr>
            <a:r>
              <a:rPr lang="vi-VN" sz="2400" b="1" dirty="0"/>
              <a:t>Kiểm soát đầu gần.</a:t>
            </a:r>
          </a:p>
          <a:p>
            <a:pPr>
              <a:buFontTx/>
              <a:buChar char="-"/>
            </a:pPr>
            <a:r>
              <a:rPr lang="vi-VN" sz="2400" b="1" dirty="0"/>
              <a:t>Bộc lộ và sữa chữa tuỳ vị trị mm tổn thương.</a:t>
            </a:r>
          </a:p>
          <a:p>
            <a:pPr>
              <a:buFontTx/>
              <a:buChar char="-"/>
            </a:pPr>
            <a:r>
              <a:rPr lang="vi-VN" sz="2400" b="1" dirty="0"/>
              <a:t>Ống lưu thông mm chi tạm thời.</a:t>
            </a:r>
          </a:p>
          <a:p>
            <a:pPr>
              <a:buFontTx/>
              <a:buChar char="-"/>
            </a:pPr>
            <a:r>
              <a:rPr lang="vi-VN" sz="2400" b="1" dirty="0"/>
              <a:t>Đánh giá và điều trị tổn thương kèm theo.</a:t>
            </a:r>
          </a:p>
          <a:p>
            <a:pPr>
              <a:buFontTx/>
              <a:buChar char="-"/>
            </a:pPr>
            <a:r>
              <a:rPr lang="vi-VN" sz="2400" b="1" dirty="0"/>
              <a:t>Kháng đông sau phẫu thuật.</a:t>
            </a:r>
          </a:p>
          <a:p>
            <a:pPr>
              <a:buFontTx/>
              <a:buChar char="-"/>
            </a:pPr>
            <a:r>
              <a:rPr lang="vi-VN" sz="2400" b="1" dirty="0"/>
              <a:t>Theo đõi và điều trị tái tưới máu.</a:t>
            </a:r>
            <a:endParaRPr lang="en-US" sz="2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2643" y="1201457"/>
            <a:ext cx="2438400" cy="2514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8141" y="2320816"/>
            <a:ext cx="2743200" cy="4356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8059062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471" y="39728"/>
            <a:ext cx="10018713" cy="989958"/>
          </a:xfrm>
        </p:spPr>
        <p:txBody>
          <a:bodyPr/>
          <a:lstStyle/>
          <a:p>
            <a:pPr algn="ctr"/>
            <a:r>
              <a:rPr lang="vi-VN" b="1" dirty="0">
                <a:latin typeface="+mn-lt"/>
              </a:rPr>
              <a:t>ĐIỀU TRỊ PHẪU THUẬT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9290" y="971345"/>
            <a:ext cx="7402061" cy="561067"/>
          </a:xfrm>
        </p:spPr>
        <p:txBody>
          <a:bodyPr>
            <a:normAutofit/>
          </a:bodyPr>
          <a:lstStyle/>
          <a:p>
            <a:r>
              <a:rPr lang="vi-VN" b="1" dirty="0"/>
              <a:t>TỔN THƯƠNG MẠCH MÁU CHI DƯỚI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471" y="1455655"/>
            <a:ext cx="3238500" cy="2476500"/>
          </a:xfrm>
          <a:prstGeom prst="rect">
            <a:avLst/>
          </a:prstGeom>
          <a:noFill/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27" y="1532412"/>
            <a:ext cx="1803400" cy="2082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4444" y="1436669"/>
            <a:ext cx="2489200" cy="3632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550" y="4604826"/>
            <a:ext cx="2565400" cy="1447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0247" y="4956739"/>
            <a:ext cx="2374900" cy="1066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9684" y="4973126"/>
            <a:ext cx="23495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3703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240" y="-240754"/>
            <a:ext cx="10018713" cy="1752599"/>
          </a:xfrm>
        </p:spPr>
        <p:txBody>
          <a:bodyPr/>
          <a:lstStyle/>
          <a:p>
            <a:pPr algn="ctr"/>
            <a:r>
              <a:rPr lang="vi-VN" b="1" dirty="0">
                <a:latin typeface="+mn-lt"/>
              </a:rPr>
              <a:t>ĐIỀU TRỊ PHẪU THUẬT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331" y="1284885"/>
            <a:ext cx="6997538" cy="3735116"/>
          </a:xfrm>
        </p:spPr>
        <p:txBody>
          <a:bodyPr>
            <a:normAutofit lnSpcReduction="10000"/>
          </a:bodyPr>
          <a:lstStyle/>
          <a:p>
            <a:r>
              <a:rPr lang="vi-VN" b="1" dirty="0"/>
              <a:t>TỔN THƯƠNG MẠCH MÁU NGỰC-BỤNG</a:t>
            </a:r>
          </a:p>
          <a:p>
            <a:pPr>
              <a:buFontTx/>
              <a:buChar char="-"/>
            </a:pPr>
            <a:r>
              <a:rPr lang="vi-VN" b="1" dirty="0"/>
              <a:t>Chuận bị bệnh nhân.</a:t>
            </a:r>
          </a:p>
          <a:p>
            <a:pPr>
              <a:buFontTx/>
              <a:buChar char="-"/>
            </a:pPr>
            <a:r>
              <a:rPr lang="vi-VN" b="1" dirty="0"/>
              <a:t>Mở ngực, bụng cấp cứu khi điều kiện bn cho phép.</a:t>
            </a:r>
          </a:p>
          <a:p>
            <a:pPr>
              <a:buFontTx/>
              <a:buChar char="-"/>
            </a:pPr>
            <a:r>
              <a:rPr lang="vi-VN" b="1" dirty="0"/>
              <a:t>Tổn thương các tạng lân cận.</a:t>
            </a:r>
          </a:p>
          <a:p>
            <a:pPr>
              <a:buFontTx/>
              <a:buChar char="-"/>
            </a:pPr>
            <a:r>
              <a:rPr lang="vi-VN" b="1" dirty="0"/>
              <a:t>Tổn thương tĩnh mạch.</a:t>
            </a:r>
          </a:p>
          <a:p>
            <a:pPr>
              <a:buFontTx/>
              <a:buChar char="-"/>
            </a:pPr>
            <a:r>
              <a:rPr lang="vi-VN" b="1" dirty="0"/>
              <a:t>Can thiệp nội mạch: stent graft.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963" y="956279"/>
            <a:ext cx="4708711" cy="3317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869" y="3730512"/>
            <a:ext cx="49149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9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MỤC LỤC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vi-VN" b="1" dirty="0"/>
              <a:t>ĐẠI CƯƠNG</a:t>
            </a:r>
          </a:p>
          <a:p>
            <a:pPr marL="457200" indent="-457200">
              <a:buFont typeface="+mj-lt"/>
              <a:buAutoNum type="arabicPeriod"/>
            </a:pPr>
            <a:r>
              <a:rPr lang="vi-VN" b="1" dirty="0"/>
              <a:t>THĂM KHÁM LÂM SÀNG</a:t>
            </a:r>
          </a:p>
          <a:p>
            <a:pPr marL="457200" indent="-457200">
              <a:buFont typeface="+mj-lt"/>
              <a:buAutoNum type="arabicPeriod"/>
            </a:pPr>
            <a:r>
              <a:rPr lang="vi-VN" b="1" dirty="0"/>
              <a:t>CHẨN ĐOÁN</a:t>
            </a:r>
          </a:p>
          <a:p>
            <a:pPr marL="457200" indent="-457200">
              <a:buFont typeface="+mj-lt"/>
              <a:buAutoNum type="arabicPeriod"/>
            </a:pPr>
            <a:r>
              <a:rPr lang="vi-VN" b="1" dirty="0"/>
              <a:t>ĐIỀU TRỊ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24189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ĐIỀU TRỊ SAU PHẪU THUẬT</a:t>
            </a:r>
            <a:br>
              <a:rPr lang="vi-VN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v"/>
            </a:pPr>
            <a:r>
              <a:rPr lang="vi-VN" b="1" dirty="0"/>
              <a:t>ĐÁNH GIÁ KẾT QUẢ ĐIỀU TRỊ.</a:t>
            </a:r>
          </a:p>
          <a:p>
            <a:pPr>
              <a:lnSpc>
                <a:spcPct val="150000"/>
              </a:lnSpc>
              <a:buFont typeface="Wingdings" charset="2"/>
              <a:buChar char="v"/>
            </a:pPr>
            <a:r>
              <a:rPr lang="vi-VN" b="1" dirty="0"/>
              <a:t>TIÊN LƯỢNG TIẾN TRIỄN THƯƠNG TỔN( TỐT-XẤU).</a:t>
            </a:r>
          </a:p>
          <a:p>
            <a:pPr>
              <a:lnSpc>
                <a:spcPct val="150000"/>
              </a:lnSpc>
              <a:buFont typeface="Wingdings" charset="2"/>
              <a:buChar char="v"/>
            </a:pPr>
            <a:r>
              <a:rPr lang="vi-VN" b="1" dirty="0"/>
              <a:t>PHỤC HỒI CHỨC NĂNG.</a:t>
            </a:r>
          </a:p>
          <a:p>
            <a:pPr>
              <a:lnSpc>
                <a:spcPct val="150000"/>
              </a:lnSpc>
              <a:buFont typeface="Wingdings" charset="2"/>
              <a:buChar char="v"/>
            </a:pPr>
            <a:endParaRPr lang="vi-VN" b="1" dirty="0"/>
          </a:p>
          <a:p>
            <a:pPr>
              <a:lnSpc>
                <a:spcPct val="150000"/>
              </a:lnSpc>
              <a:buFont typeface="Wingdings" charset="2"/>
              <a:buChar char="v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453448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/>
              <a:t>KẾT LUẬN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200000"/>
              </a:lnSpc>
              <a:buFont typeface="Wingdings" charset="2"/>
              <a:buChar char="v"/>
            </a:pPr>
            <a:r>
              <a:rPr lang="vi-VN" b="1" dirty="0"/>
              <a:t>CẤP CỨU NGOẠI KHOA NẶNG.</a:t>
            </a:r>
          </a:p>
          <a:p>
            <a:pPr>
              <a:lnSpc>
                <a:spcPct val="200000"/>
              </a:lnSpc>
              <a:buFont typeface="Wingdings" charset="2"/>
              <a:buChar char="v"/>
            </a:pPr>
            <a:r>
              <a:rPr lang="vi-VN" b="1" dirty="0"/>
              <a:t>THÁI ĐỘ ĐIỀU TRỊ KHẨN TRƯƠNG.</a:t>
            </a:r>
          </a:p>
          <a:p>
            <a:pPr>
              <a:lnSpc>
                <a:spcPct val="200000"/>
              </a:lnSpc>
              <a:buFont typeface="Wingdings" charset="2"/>
              <a:buChar char="v"/>
            </a:pPr>
            <a:r>
              <a:rPr lang="vi-VN" b="1" dirty="0"/>
              <a:t>PHỤC HỒI, BẢO TỒN CHỨC NĂNG TỐI ĐA.</a:t>
            </a:r>
          </a:p>
          <a:p>
            <a:pPr>
              <a:lnSpc>
                <a:spcPct val="200000"/>
              </a:lnSpc>
              <a:buFont typeface="Wingdings" charset="2"/>
              <a:buChar char="v"/>
            </a:pPr>
            <a:r>
              <a:rPr lang="vi-VN" b="1" dirty="0"/>
              <a:t>CHĂM SÓC ĐÁNH GIÁ HẬU PHẪU CÓ VAI TRÒ QUAN TRỌNG.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10757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dirty="0"/>
              <a:t>TÀI LIỆU THAM KHẢO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b="1" dirty="0">
                <a:latin typeface="Arial" charset="0"/>
                <a:ea typeface="Arial" charset="0"/>
                <a:cs typeface="Arial" charset="0"/>
              </a:rPr>
              <a:t>Chấn thương mạch máu và di chứng, 2008, Điều trị học ngoại khoa lồng ngực- tim mạch, bộ môn Ngoại, Trường Đại học Y Dược TP.HCM.</a:t>
            </a:r>
          </a:p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Emergency Vascular Surgery, A Practical Guide, 2017, Eric Wahlberg </a:t>
            </a:r>
            <a:r>
              <a:rPr lang="en-US" b="1" dirty="0" err="1">
                <a:latin typeface="Arial" charset="0"/>
                <a:ea typeface="Arial" charset="0"/>
                <a:cs typeface="Arial" charset="0"/>
              </a:rPr>
              <a:t>Pär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b="1" dirty="0" err="1">
                <a:latin typeface="Arial" charset="0"/>
                <a:ea typeface="Arial" charset="0"/>
                <a:cs typeface="Arial" charset="0"/>
              </a:rPr>
              <a:t>Olofsson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 Jerry Goldstone </a:t>
            </a:r>
          </a:p>
          <a:p>
            <a:r>
              <a:rPr lang="vi-VN" b="1" dirty="0">
                <a:latin typeface="Arial" charset="0"/>
                <a:ea typeface="Arial" charset="0"/>
                <a:cs typeface="Arial" charset="0"/>
              </a:rPr>
              <a:t>Vascular Emergency, 2003,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ALAIN BRANCHEREAU, MD University Hospital, Marseille, France MICHAEL JACOBS, MD University Hospital, Maastricht, The Netherlands </a:t>
            </a:r>
          </a:p>
          <a:p>
            <a:endParaRPr lang="en-US" b="1" dirty="0">
              <a:latin typeface="Arial" charset="0"/>
              <a:ea typeface="Arial" charset="0"/>
              <a:cs typeface="Arial" charset="0"/>
            </a:endParaRPr>
          </a:p>
          <a:p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076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sz="4000" b="1" dirty="0">
                <a:latin typeface="+mn-lt"/>
              </a:rPr>
              <a:t>NGUYÊN NHÂN,CƠ CHẾ, TỔN THƯƠNG GIẢI PHẪU</a:t>
            </a:r>
            <a:endParaRPr lang="en-US" sz="4000" b="1" dirty="0">
              <a:latin typeface="+mn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sz="2400" b="1" dirty="0"/>
              <a:t>VẾT THƯƠNG MẠCH MÁU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vi-VN" b="1" dirty="0"/>
              <a:t>TÁC NHÂN : BẠCH KHÍ, HOẢ KHÍ, XƯƠNG GẪY..</a:t>
            </a:r>
          </a:p>
          <a:p>
            <a:r>
              <a:rPr lang="vi-VN" b="1" dirty="0"/>
              <a:t>THƯƠNG TỔN MẠCH MÁU: ĐỨT RỜI, VẾT THƯƠNG THÀNH BÊN</a:t>
            </a:r>
          </a:p>
          <a:p>
            <a:endParaRPr lang="vi-VN" b="1" dirty="0"/>
          </a:p>
          <a:p>
            <a:endParaRPr lang="en-US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vi-VN" sz="2400" b="1" dirty="0"/>
              <a:t>CHẤN THƯƠNG MẠCH MÁU</a:t>
            </a:r>
            <a:endParaRPr lang="en-US" sz="2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vi-VN" b="1" dirty="0"/>
              <a:t>VẬT TÙ, VA ĐẬP</a:t>
            </a:r>
          </a:p>
          <a:p>
            <a:r>
              <a:rPr lang="vi-VN" b="1" dirty="0"/>
              <a:t>THƯƠNG TỔN MẠCH MÁU: DẬP NÁT, DẬP 1 ĐOẠN, DẬP+ ĐỨT RỜI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80883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THIẾU MÁU CHI CẤP TÍNH</a:t>
            </a:r>
            <a:endParaRPr lang="en-US" b="1" dirty="0">
              <a:latin typeface="+mn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vi-VN" b="1" dirty="0"/>
              <a:t>Sự tắc nghẽn đột ngột lòng động mạch bởi cục máu đông hay mãng xơ vữa gây thiếu máu cấp tính phần chi được đm cấp máu.</a:t>
            </a:r>
          </a:p>
          <a:p>
            <a:pPr>
              <a:buFont typeface="Arial" charset="0"/>
              <a:buChar char="•"/>
            </a:pPr>
            <a:r>
              <a:rPr lang="vi-VN" b="1" dirty="0"/>
              <a:t>Nghẽn đm cấp tính và huyết khối đm cấp tính.</a:t>
            </a:r>
          </a:p>
          <a:p>
            <a:pPr>
              <a:buFont typeface="Arial" charset="0"/>
              <a:buChar char="•"/>
            </a:pPr>
            <a:r>
              <a:rPr lang="vi-VN" b="1" dirty="0"/>
              <a:t>Thiếu máu chi cấp: 10-15% chi trên..</a:t>
            </a:r>
          </a:p>
          <a:p>
            <a:pPr>
              <a:buFont typeface="Arial" charset="0"/>
              <a:buChar char="•"/>
            </a:pPr>
            <a:r>
              <a:rPr lang="vi-VN" b="1" dirty="0"/>
              <a:t>Nguyên nhân: tại chổ và toàn thân</a:t>
            </a:r>
          </a:p>
          <a:p>
            <a:pPr>
              <a:buFont typeface="Arial" charset="0"/>
              <a:buChar char="•"/>
            </a:pPr>
            <a:endParaRPr lang="vi-VN" b="1" dirty="0"/>
          </a:p>
        </p:txBody>
      </p:sp>
    </p:spTree>
    <p:extLst>
      <p:ext uri="{BB962C8B-B14F-4D97-AF65-F5344CB8AC3E}">
        <p14:creationId xmlns:p14="http://schemas.microsoft.com/office/powerpoint/2010/main" val="136373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THIẾU MÁU CHI CẤP TÍNH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Biểu hiện lâm sàng: Dấu thiếu máu chi cấp 6P.</a:t>
            </a:r>
          </a:p>
          <a:p>
            <a:r>
              <a:rPr lang="vi-VN" b="1" dirty="0"/>
              <a:t>Chẩn đoán: hỏi bệnh sử, thăm khám, hình ảnh học.</a:t>
            </a:r>
          </a:p>
          <a:p>
            <a:r>
              <a:rPr lang="vi-VN" b="1" dirty="0"/>
              <a:t>Tiến triễn: tại chổ và toàn thân</a:t>
            </a:r>
          </a:p>
          <a:p>
            <a:r>
              <a:rPr lang="vi-VN" b="1" dirty="0"/>
              <a:t>Điều trị phẫu thuật: lấy huyết khối, can thiệp nội mạch.</a:t>
            </a:r>
          </a:p>
          <a:p>
            <a:r>
              <a:rPr lang="vi-VN" b="1" dirty="0"/>
              <a:t>Hậu phẫu: hc tái tưới máu</a:t>
            </a:r>
          </a:p>
        </p:txBody>
      </p:sp>
    </p:spTree>
    <p:extLst>
      <p:ext uri="{BB962C8B-B14F-4D97-AF65-F5344CB8AC3E}">
        <p14:creationId xmlns:p14="http://schemas.microsoft.com/office/powerpoint/2010/main" val="148895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b="1" dirty="0">
                <a:latin typeface="+mn-lt"/>
              </a:rPr>
              <a:t>TỔN THƯƠNG MẠCH MÁU VÙNG CỔ</a:t>
            </a:r>
            <a:br>
              <a:rPr lang="vi-VN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Hệ động mạch: </a:t>
            </a:r>
          </a:p>
          <a:p>
            <a:pPr marL="0" indent="0">
              <a:buNone/>
            </a:pPr>
            <a:r>
              <a:rPr lang="vi-VN" b="1" dirty="0"/>
              <a:t>Đm cảnh chung 73%</a:t>
            </a:r>
          </a:p>
          <a:p>
            <a:pPr marL="0" indent="0">
              <a:buNone/>
            </a:pPr>
            <a:r>
              <a:rPr lang="vi-VN" b="1" dirty="0"/>
              <a:t>Đm cảnh trong 22%</a:t>
            </a:r>
          </a:p>
          <a:p>
            <a:pPr marL="0" indent="0">
              <a:buNone/>
            </a:pPr>
            <a:r>
              <a:rPr lang="vi-VN" b="1" dirty="0"/>
              <a:t>Đm cảnh ngoài 5%</a:t>
            </a:r>
          </a:p>
          <a:p>
            <a:pPr>
              <a:buFont typeface="Arial" charset="0"/>
              <a:buChar char="•"/>
            </a:pPr>
            <a:r>
              <a:rPr lang="vi-VN" b="1" dirty="0"/>
              <a:t>Hệ tĩnh mạch:</a:t>
            </a:r>
          </a:p>
          <a:p>
            <a:pPr marL="0" indent="0">
              <a:buNone/>
            </a:pPr>
            <a:r>
              <a:rPr lang="vi-VN" b="1" dirty="0"/>
              <a:t>Tĩnh mạch cảnh ngoài- Tĩnh mạch cảnh trong 50%</a:t>
            </a:r>
          </a:p>
        </p:txBody>
      </p:sp>
    </p:spTree>
    <p:extLst>
      <p:ext uri="{BB962C8B-B14F-4D97-AF65-F5344CB8AC3E}">
        <p14:creationId xmlns:p14="http://schemas.microsoft.com/office/powerpoint/2010/main" val="380797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>
                <a:latin typeface="+mn-lt"/>
              </a:rPr>
              <a:t>THĂM KHÁM</a:t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VÙNG CỔ</a:t>
            </a:r>
            <a:br>
              <a:rPr lang="vi-VN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/>
              <a:t>BỆNH SỬ:</a:t>
            </a:r>
          </a:p>
          <a:p>
            <a:pPr>
              <a:buFontTx/>
              <a:buChar char="-"/>
            </a:pPr>
            <a:r>
              <a:rPr lang="vi-VN" b="1" dirty="0"/>
              <a:t>Cơ chế chấn thương</a:t>
            </a:r>
          </a:p>
          <a:p>
            <a:pPr>
              <a:buFontTx/>
              <a:buChar char="-"/>
            </a:pPr>
            <a:r>
              <a:rPr lang="vi-VN" b="1" dirty="0"/>
              <a:t>Tốc độ mất máu</a:t>
            </a:r>
          </a:p>
          <a:p>
            <a:pPr>
              <a:buFontTx/>
              <a:buChar char="-"/>
            </a:pPr>
            <a:r>
              <a:rPr lang="vi-VN" b="1" dirty="0"/>
              <a:t>Số lượng máu mất</a:t>
            </a:r>
          </a:p>
          <a:p>
            <a:pPr>
              <a:buFontTx/>
              <a:buChar char="-"/>
            </a:pPr>
            <a:r>
              <a:rPr lang="vi-VN" b="1" dirty="0"/>
              <a:t>Màu sắc máu từ thương tổn</a:t>
            </a:r>
          </a:p>
          <a:p>
            <a:pPr>
              <a:buFontTx/>
              <a:buChar char="-"/>
            </a:pPr>
            <a:r>
              <a:rPr lang="vi-VN" b="1" dirty="0"/>
              <a:t>Những triệu chứng kèm theo: nuốt khó, khó thở, đau đầu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40076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>
                <a:latin typeface="+mn-lt"/>
              </a:rPr>
              <a:t>THĂM KHÁM</a:t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VÙNG CỔ</a:t>
            </a:r>
            <a:br>
              <a:rPr lang="vi-VN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b="1" dirty="0"/>
              <a:t>DẤU HIỆU CỨNG:</a:t>
            </a:r>
          </a:p>
          <a:p>
            <a:pPr>
              <a:buFontTx/>
              <a:buChar char="-"/>
            </a:pPr>
            <a:r>
              <a:rPr lang="vi-VN" b="1" dirty="0"/>
              <a:t>Sốc mất máu</a:t>
            </a:r>
          </a:p>
          <a:p>
            <a:pPr>
              <a:buFontTx/>
              <a:buChar char="-"/>
            </a:pPr>
            <a:r>
              <a:rPr lang="vi-VN" b="1" dirty="0"/>
              <a:t>Chảy máu ồ ạt</a:t>
            </a:r>
          </a:p>
          <a:p>
            <a:pPr>
              <a:buFontTx/>
              <a:buChar char="-"/>
            </a:pPr>
            <a:r>
              <a:rPr lang="vi-VN" b="1" dirty="0"/>
              <a:t>Khối máu tụ tiến triễn nhanh</a:t>
            </a:r>
          </a:p>
          <a:p>
            <a:pPr>
              <a:buFont typeface="Arial" charset="0"/>
              <a:buChar char="•"/>
            </a:pPr>
            <a:r>
              <a:rPr lang="vi-VN" b="1" dirty="0"/>
              <a:t>DẤU HIỆU MỀM</a:t>
            </a:r>
          </a:p>
          <a:p>
            <a:pPr>
              <a:buFontTx/>
              <a:buChar char="-"/>
            </a:pPr>
            <a:r>
              <a:rPr lang="vi-VN" b="1" dirty="0"/>
              <a:t>Chảy máu rỉ rã</a:t>
            </a:r>
          </a:p>
          <a:p>
            <a:pPr>
              <a:buFontTx/>
              <a:buChar char="-"/>
            </a:pPr>
            <a:r>
              <a:rPr lang="vi-VN" b="1" dirty="0"/>
              <a:t>Khối máu tụ ổn định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2852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1509</Words>
  <Application>Microsoft Office PowerPoint</Application>
  <PresentationFormat>Widescreen</PresentationFormat>
  <Paragraphs>201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Times New Roman</vt:lpstr>
      <vt:lpstr>Wingdings</vt:lpstr>
      <vt:lpstr>Office Theme</vt:lpstr>
      <vt:lpstr>CHẤN THƯƠNG VẾT THƯƠNG MẠCH MÁU THIẾU MÁU CHI CẤP TÍNH</vt:lpstr>
      <vt:lpstr>MỤC TIÊU HỌC TẬP</vt:lpstr>
      <vt:lpstr>MỤC LỤC</vt:lpstr>
      <vt:lpstr>NGUYÊN NHÂN,CƠ CHẾ, TỔN THƯƠNG GIẢI PHẪU</vt:lpstr>
      <vt:lpstr>THIẾU MÁU CHI CẤP TÍNH</vt:lpstr>
      <vt:lpstr>THIẾU MÁU CHI CẤP TÍNH</vt:lpstr>
      <vt:lpstr>TỔN THƯƠNG MẠCH MÁU VÙNG CỔ </vt:lpstr>
      <vt:lpstr>THĂM KHÁM TỔN THƯƠNG MẠCH MÁU VÙNG CỔ </vt:lpstr>
      <vt:lpstr>THĂM KHÁM TỔN THƯƠNG MẠCH MÁU VÙNG CỔ </vt:lpstr>
      <vt:lpstr>CHẨN ĐOÁN TỔN THƯƠNG MẠCH MÁU VÙNG CỔ </vt:lpstr>
      <vt:lpstr>TỔN THƯƠNG MẠCH MÁU NỀN CỔ</vt:lpstr>
      <vt:lpstr>THĂM KHÁM TỔN THƯƠNG MẠCH MÁU NỀN CỔ</vt:lpstr>
      <vt:lpstr>THĂM KHÁM TỔN THƯƠNG MẠCH MÁU NỀN CỔ</vt:lpstr>
      <vt:lpstr>CHẨN ĐOÁN TỔN THƯƠNG MẠCH MÁU NỀN CỔ</vt:lpstr>
      <vt:lpstr>TỔN THƯƠNG MẠCH MÁU CHI TRÊN</vt:lpstr>
      <vt:lpstr>THĂM KHÁM TỔN THƯƠNG MẠCH MÁU CHI TRÊN</vt:lpstr>
      <vt:lpstr>TỔN THƯƠNG MẠCH MÁU CHI DƯỚI</vt:lpstr>
      <vt:lpstr>THĂM KHÁM TỔN THƯƠNG MẠCH MÁU CHI DƯỚI</vt:lpstr>
      <vt:lpstr>TỔN THƯƠNG MẠCH MÁU NGỰC-BỤNG</vt:lpstr>
      <vt:lpstr>THĂM KHÁM TỔN THƯƠNG MẠCH MÁU NGỰC-BỤNG</vt:lpstr>
      <vt:lpstr>CHẨN ĐOÁN TỔN THƯƠNG MẠCH MÁU NGỰC-BỤNG</vt:lpstr>
      <vt:lpstr>CHUẨN BỊ BỆNH NHÂN</vt:lpstr>
      <vt:lpstr>ĐIỀU TRỊ TỔN THƯƠNG MẠCH MÁU</vt:lpstr>
      <vt:lpstr>ĐIỀU TRỊ PHẪU THUẬT</vt:lpstr>
      <vt:lpstr>ĐIỀU TRỊ PHẪU THUẬT</vt:lpstr>
      <vt:lpstr>TỔN THƯƠNG MẠCH MÁU NỀN CỔ </vt:lpstr>
      <vt:lpstr>ĐIỀU TRỊ PHẪU THUẬT</vt:lpstr>
      <vt:lpstr>ĐIỀU TRỊ PHẪU THUẬT</vt:lpstr>
      <vt:lpstr>ĐIỀU TRỊ PHẪU THUẬT</vt:lpstr>
      <vt:lpstr>ĐIỀU TRỊ SAU PHẪU THUẬT </vt:lpstr>
      <vt:lpstr>KẾT LUẬN</vt:lpstr>
      <vt:lpstr>TÀI LIỆU THAM KHẢO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CHẤN THƯƠNG VẾT THƯƠNG MẠCH MÁU THIẾU MÁU CHI CẤP TÍNH</dc:title>
  <dc:creator>Microsoft Office User</dc:creator>
  <cp:lastModifiedBy>Vo Chau Hoang Long</cp:lastModifiedBy>
  <cp:revision>8</cp:revision>
  <dcterms:created xsi:type="dcterms:W3CDTF">2019-05-31T01:15:48Z</dcterms:created>
  <dcterms:modified xsi:type="dcterms:W3CDTF">2021-09-09T08:42:06Z</dcterms:modified>
</cp:coreProperties>
</file>

<file path=docProps/thumbnail.jpeg>
</file>